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470" y="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9FA3-8845-764F-AFBD-2915C9AC7121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23A6-4BFC-FE4A-AE12-1227C0FBE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01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9FA3-8845-764F-AFBD-2915C9AC7121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23A6-4BFC-FE4A-AE12-1227C0FBE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60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9FA3-8845-764F-AFBD-2915C9AC7121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23A6-4BFC-FE4A-AE12-1227C0FBE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9FA3-8845-764F-AFBD-2915C9AC7121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23A6-4BFC-FE4A-AE12-1227C0FBE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24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9FA3-8845-764F-AFBD-2915C9AC7121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23A6-4BFC-FE4A-AE12-1227C0FBE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6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9FA3-8845-764F-AFBD-2915C9AC7121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23A6-4BFC-FE4A-AE12-1227C0FBE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5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9FA3-8845-764F-AFBD-2915C9AC7121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23A6-4BFC-FE4A-AE12-1227C0FBE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2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9FA3-8845-764F-AFBD-2915C9AC7121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23A6-4BFC-FE4A-AE12-1227C0FBE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29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9FA3-8845-764F-AFBD-2915C9AC7121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23A6-4BFC-FE4A-AE12-1227C0FBE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4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9FA3-8845-764F-AFBD-2915C9AC7121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23A6-4BFC-FE4A-AE12-1227C0FBE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60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9FA3-8845-764F-AFBD-2915C9AC7121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23A6-4BFC-FE4A-AE12-1227C0FBE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16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09FA3-8845-764F-AFBD-2915C9AC7121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423A6-4BFC-FE4A-AE12-1227C0FBE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0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China’s Dynasties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741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Marco Polo’s Travels</a:t>
            </a:r>
            <a:endParaRPr lang="en-US" dirty="0"/>
          </a:p>
        </p:txBody>
      </p:sp>
      <p:pic>
        <p:nvPicPr>
          <p:cNvPr id="4" name="Content Placeholder 3" descr="Travels_of_Marco_Polo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6" b="196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90995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Yuan Dynasty</a:t>
            </a:r>
            <a:endParaRPr lang="en-US" dirty="0"/>
          </a:p>
        </p:txBody>
      </p:sp>
      <p:pic>
        <p:nvPicPr>
          <p:cNvPr id="4" name="Content Placeholder 3" descr="250px-Yuen_Dynasty_129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5" b="214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36367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Fall of the Yuan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Court became corrupt</a:t>
            </a:r>
          </a:p>
          <a:p>
            <a:r>
              <a:rPr lang="en-US" dirty="0" smtClean="0"/>
              <a:t>Years of famine</a:t>
            </a:r>
          </a:p>
          <a:p>
            <a:r>
              <a:rPr lang="en-US" dirty="0" smtClean="0"/>
              <a:t>1367 rebel army captured the capital</a:t>
            </a:r>
          </a:p>
          <a:p>
            <a:r>
              <a:rPr lang="en-US" dirty="0" smtClean="0"/>
              <a:t>Legacy: Unification of north and south China</a:t>
            </a:r>
          </a:p>
          <a:p>
            <a:r>
              <a:rPr lang="en-US" dirty="0" smtClean="0"/>
              <a:t>Waterwheels and Ironworks</a:t>
            </a:r>
          </a:p>
          <a:p>
            <a:r>
              <a:rPr lang="en-US" dirty="0" smtClean="0"/>
              <a:t>Communication increases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849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Ming (1368-1644 AD)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Tried to erase all signs of Mongols</a:t>
            </a:r>
          </a:p>
          <a:p>
            <a:r>
              <a:rPr lang="en-US" dirty="0" smtClean="0"/>
              <a:t>Eunuchs play growing role (</a:t>
            </a:r>
            <a:r>
              <a:rPr lang="en-US" dirty="0" err="1" smtClean="0"/>
              <a:t>Zheng</a:t>
            </a:r>
            <a:r>
              <a:rPr lang="en-US" dirty="0" smtClean="0"/>
              <a:t> He)-resented by scholar gentry</a:t>
            </a:r>
          </a:p>
          <a:p>
            <a:r>
              <a:rPr lang="en-US" dirty="0" smtClean="0"/>
              <a:t>Rebuilt and extended Great Wall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732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7" descr="Ming-Empire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23" b="29323"/>
          <a:stretch>
            <a:fillRect/>
          </a:stretch>
        </p:blipFill>
        <p:spPr>
          <a:xfrm>
            <a:off x="457200" y="489858"/>
            <a:ext cx="8229600" cy="5636306"/>
          </a:xfrm>
        </p:spPr>
      </p:pic>
    </p:spTree>
    <p:extLst>
      <p:ext uri="{BB962C8B-B14F-4D97-AF65-F5344CB8AC3E}">
        <p14:creationId xmlns:p14="http://schemas.microsoft.com/office/powerpoint/2010/main" val="2243629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Ming begin construction of the Forbidden City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802" b="148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9609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Forbidden City</a:t>
            </a:r>
            <a:endParaRPr lang="en-US" dirty="0"/>
          </a:p>
        </p:txBody>
      </p:sp>
      <p:pic>
        <p:nvPicPr>
          <p:cNvPr id="4" name="Content Placeholder 3" descr="Gugon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457200" y="1215572"/>
            <a:ext cx="8229600" cy="4910592"/>
          </a:xfrm>
        </p:spPr>
      </p:pic>
    </p:spTree>
    <p:extLst>
      <p:ext uri="{BB962C8B-B14F-4D97-AF65-F5344CB8AC3E}">
        <p14:creationId xmlns:p14="http://schemas.microsoft.com/office/powerpoint/2010/main" val="2482896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Ming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Printing &amp; literacy increases: woodblock printing and cheap paper</a:t>
            </a:r>
          </a:p>
          <a:p>
            <a:r>
              <a:rPr lang="en-US" dirty="0" smtClean="0"/>
              <a:t>Expansion of ideas : Painting, ceramics, literature</a:t>
            </a:r>
          </a:p>
          <a:p>
            <a:r>
              <a:rPr lang="en-US" dirty="0" smtClean="0"/>
              <a:t>The commercial market becomes popular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749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Emperor Zhu Di</a:t>
            </a:r>
            <a:endParaRPr lang="en-US" dirty="0"/>
          </a:p>
        </p:txBody>
      </p:sp>
      <p:pic>
        <p:nvPicPr>
          <p:cNvPr id="4" name="Content Placeholder 3" descr="明太宗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13" b="28213"/>
          <a:stretch>
            <a:fillRect/>
          </a:stretch>
        </p:blipFill>
        <p:spPr>
          <a:xfrm>
            <a:off x="457200" y="1251858"/>
            <a:ext cx="8229600" cy="4874306"/>
          </a:xfrm>
        </p:spPr>
      </p:pic>
    </p:spTree>
    <p:extLst>
      <p:ext uri="{BB962C8B-B14F-4D97-AF65-F5344CB8AC3E}">
        <p14:creationId xmlns:p14="http://schemas.microsoft.com/office/powerpoint/2010/main" val="2004397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Zheng</a:t>
            </a:r>
            <a:r>
              <a:rPr lang="nb-NO" dirty="0" smtClean="0"/>
              <a:t> He: 1371-1435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459" b="7459"/>
          <a:stretch>
            <a:fillRect/>
          </a:stretch>
        </p:blipFill>
        <p:spPr>
          <a:xfrm>
            <a:off x="457200" y="1161144"/>
            <a:ext cx="8229600" cy="4965020"/>
          </a:xfrm>
        </p:spPr>
      </p:pic>
    </p:spTree>
    <p:extLst>
      <p:ext uri="{BB962C8B-B14F-4D97-AF65-F5344CB8AC3E}">
        <p14:creationId xmlns:p14="http://schemas.microsoft.com/office/powerpoint/2010/main" val="614949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Song (969-1279AD) (Crusades, Inca)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Magnetic compass, growing sea power-large 	ships--rudder, steel, gun powder</a:t>
            </a:r>
          </a:p>
          <a:p>
            <a:r>
              <a:rPr lang="en-US" dirty="0" smtClean="0"/>
              <a:t>Scientists recorded the crab-nebula explode in 1054</a:t>
            </a:r>
          </a:p>
          <a:p>
            <a:r>
              <a:rPr lang="en-US" dirty="0" smtClean="0"/>
              <a:t>Civil-service tests: the best for government positions.</a:t>
            </a:r>
          </a:p>
          <a:p>
            <a:r>
              <a:rPr lang="en-US" dirty="0" smtClean="0"/>
              <a:t>Water &amp; waste management</a:t>
            </a:r>
          </a:p>
          <a:p>
            <a:r>
              <a:rPr lang="en-US" dirty="0" smtClean="0"/>
              <a:t>Credit system: "flying money" redeemed for coins</a:t>
            </a:r>
          </a:p>
          <a:p>
            <a:r>
              <a:rPr lang="en-US" dirty="0" smtClean="0"/>
              <a:t>Foot-binding increased--subordination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164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Zheng</a:t>
            </a:r>
            <a:r>
              <a:rPr lang="en-US" dirty="0" smtClean="0"/>
              <a:t> He / Columbus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200" b="10200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1016000" y="611142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Each ship was 400' long and 160' wide</a:t>
            </a:r>
          </a:p>
          <a:p>
            <a:r>
              <a:rPr lang="en-US" dirty="0" smtClean="0"/>
              <a:t>"Treasure Fleet"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51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4714"/>
            <a:ext cx="8229600" cy="5781449"/>
          </a:xfrm>
        </p:spPr>
        <p:txBody>
          <a:bodyPr/>
          <a:lstStyle/>
          <a:p>
            <a:r>
              <a:rPr lang="en-US" dirty="0" smtClean="0"/>
              <a:t>1. 1405-1407 317 ships, 27,870 men</a:t>
            </a:r>
          </a:p>
          <a:p>
            <a:r>
              <a:rPr lang="en-US" dirty="0" smtClean="0"/>
              <a:t>2. 1407-1409</a:t>
            </a:r>
          </a:p>
          <a:p>
            <a:r>
              <a:rPr lang="en-US" dirty="0" smtClean="0"/>
              <a:t>3. 1409-1411</a:t>
            </a:r>
          </a:p>
          <a:p>
            <a:r>
              <a:rPr lang="en-US" dirty="0" smtClean="0"/>
              <a:t>4. 1413-1415</a:t>
            </a:r>
          </a:p>
          <a:p>
            <a:r>
              <a:rPr lang="en-US" dirty="0" smtClean="0"/>
              <a:t>5. 1417-1419</a:t>
            </a:r>
          </a:p>
          <a:p>
            <a:r>
              <a:rPr lang="en-US" dirty="0" smtClean="0"/>
              <a:t>5. 1421-1422</a:t>
            </a:r>
          </a:p>
          <a:p>
            <a:r>
              <a:rPr lang="en-US" dirty="0" smtClean="0"/>
              <a:t>6. 1431-1433</a:t>
            </a:r>
          </a:p>
          <a:p>
            <a:r>
              <a:rPr lang="en-US" dirty="0" smtClean="0"/>
              <a:t>7. 1433-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998" y="934784"/>
            <a:ext cx="5492145" cy="439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66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Qing (1644-1911AD)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Manchus (from Manchuria)move south</a:t>
            </a:r>
          </a:p>
          <a:p>
            <a:r>
              <a:rPr lang="en-US" dirty="0" smtClean="0"/>
              <a:t>•Take Korea, Japan, Mongolia, Tibet</a:t>
            </a:r>
          </a:p>
          <a:p>
            <a:r>
              <a:rPr lang="en-US" dirty="0" smtClean="0"/>
              <a:t>•Would be final Chinese Dynasty</a:t>
            </a:r>
          </a:p>
          <a:p>
            <a:r>
              <a:rPr lang="en-US" dirty="0" smtClean="0"/>
              <a:t>•Eventually would be weakened by European/American interventions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934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Qing</a:t>
            </a:r>
            <a:endParaRPr lang="en-US" dirty="0"/>
          </a:p>
        </p:txBody>
      </p:sp>
      <p:pic>
        <p:nvPicPr>
          <p:cNvPr id="4" name="Content Placeholder 3" descr="600px-Empire_of_the_Great_Qing_(orthographic_projection).sv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>
          <a:xfrm>
            <a:off x="457200" y="1161144"/>
            <a:ext cx="8229600" cy="4965020"/>
          </a:xfrm>
        </p:spPr>
      </p:pic>
    </p:spTree>
    <p:extLst>
      <p:ext uri="{BB962C8B-B14F-4D97-AF65-F5344CB8AC3E}">
        <p14:creationId xmlns:p14="http://schemas.microsoft.com/office/powerpoint/2010/main" val="1129937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Qing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important aspect of the Qing was the contact with the outside world</a:t>
            </a:r>
          </a:p>
          <a:p>
            <a:r>
              <a:rPr lang="en-US" dirty="0" smtClean="0"/>
              <a:t>Mostly isolated</a:t>
            </a:r>
          </a:p>
          <a:p>
            <a:r>
              <a:rPr lang="en-US" dirty="0" smtClean="0"/>
              <a:t>Contact with the West brings about modernization and conflict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07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Qing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England and America desire tea</a:t>
            </a:r>
          </a:p>
          <a:p>
            <a:r>
              <a:rPr lang="en-US" dirty="0" smtClean="0"/>
              <a:t>East India Trading Company was the middle  man between England and China</a:t>
            </a:r>
          </a:p>
          <a:p>
            <a:r>
              <a:rPr lang="en-US" dirty="0" smtClean="0"/>
              <a:t>China was not interested in trading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045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Qing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India imported opium illegally from India to China</a:t>
            </a:r>
          </a:p>
          <a:p>
            <a:r>
              <a:rPr lang="en-US" dirty="0" smtClean="0"/>
              <a:t>People became addicted to opium so the demand for the drug increased</a:t>
            </a:r>
          </a:p>
          <a:p>
            <a:r>
              <a:rPr lang="en-US" dirty="0" smtClean="0"/>
              <a:t>Opium Wars (1839-1842) were between the English and the Chinese.  The Chinese were defeated, and opium continued to destroy the fabric of Chinese society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621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 result, China signed off on Unequal Treaties, declaring that England had the ability to set the price and quantity of trade items</a:t>
            </a:r>
          </a:p>
          <a:p>
            <a:r>
              <a:rPr lang="en-US" dirty="0" smtClean="0"/>
              <a:t>Protectorate states were established</a:t>
            </a:r>
          </a:p>
          <a:p>
            <a:r>
              <a:rPr lang="en-US" dirty="0" smtClean="0"/>
              <a:t>Germany took over </a:t>
            </a:r>
            <a:r>
              <a:rPr lang="en-US" dirty="0" err="1" smtClean="0"/>
              <a:t>Changdu</a:t>
            </a:r>
            <a:r>
              <a:rPr lang="en-US" dirty="0" smtClean="0"/>
              <a:t>; Portugal took Macau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641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Qing Dynasty faced many revolts from discontented people</a:t>
            </a:r>
          </a:p>
          <a:p>
            <a:r>
              <a:rPr lang="en-US" dirty="0" smtClean="0"/>
              <a:t>The first was the Taiping Rebellion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656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Taiping Rebellion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Taking place in southern China from 1850-1864</a:t>
            </a:r>
          </a:p>
          <a:p>
            <a:r>
              <a:rPr lang="en-US" dirty="0" smtClean="0"/>
              <a:t>Leader, Hong </a:t>
            </a:r>
            <a:r>
              <a:rPr lang="en-US" dirty="0" err="1" smtClean="0"/>
              <a:t>Xiuquan</a:t>
            </a:r>
            <a:r>
              <a:rPr lang="en-US" dirty="0" smtClean="0"/>
              <a:t>, believed he was the brother of Jesus</a:t>
            </a:r>
          </a:p>
          <a:p>
            <a:r>
              <a:rPr lang="en-US" dirty="0" smtClean="0"/>
              <a:t>Established the Taiping Heavenly Kingdom; capital was Nanjing</a:t>
            </a:r>
          </a:p>
          <a:p>
            <a:r>
              <a:rPr lang="en-US" dirty="0" smtClean="0"/>
              <a:t>Fought for equality, and a common Christian religion</a:t>
            </a:r>
          </a:p>
          <a:p>
            <a:r>
              <a:rPr lang="en-US" dirty="0" smtClean="0"/>
              <a:t>Qing dynasty crushed the rebellion with help from British and French</a:t>
            </a:r>
          </a:p>
          <a:p>
            <a:r>
              <a:rPr lang="en-US" dirty="0" smtClean="0"/>
              <a:t>Approximately 20 million died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31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Song Dynasty</a:t>
            </a:r>
            <a:endParaRPr lang="en-US" dirty="0"/>
          </a:p>
        </p:txBody>
      </p:sp>
      <p:pic>
        <p:nvPicPr>
          <p:cNvPr id="4" name="Content Placeholder 3" descr="250px-China_11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5" b="220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1892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Boxer Rebellion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Known as “The Righteous and Harmonious Society Movement”</a:t>
            </a:r>
          </a:p>
          <a:p>
            <a:r>
              <a:rPr lang="en-US" dirty="0" smtClean="0"/>
              <a:t>Rebelled against foreign influence</a:t>
            </a:r>
          </a:p>
          <a:p>
            <a:r>
              <a:rPr lang="en-US" dirty="0" smtClean="0"/>
              <a:t>Boxers believed that Kung-</a:t>
            </a:r>
            <a:r>
              <a:rPr lang="en-US" dirty="0" err="1" smtClean="0"/>
              <a:t>fu</a:t>
            </a:r>
            <a:r>
              <a:rPr lang="en-US" dirty="0" smtClean="0"/>
              <a:t> skills protected them against bullets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081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Qing have fought hard to maintain power</a:t>
            </a:r>
          </a:p>
          <a:p>
            <a:r>
              <a:rPr lang="en-US" dirty="0" smtClean="0"/>
              <a:t>Internal and external forces are at odds</a:t>
            </a:r>
          </a:p>
          <a:p>
            <a:r>
              <a:rPr lang="en-US" dirty="0" smtClean="0"/>
              <a:t>Qing, loosing their power to ideas of democracy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238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75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Civil Unrest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7571"/>
            <a:ext cx="8229600" cy="600528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7"/>
          <p:cNvPicPr>
            <a:picLocks noGrp="1" noChangeAspect="1"/>
          </p:cNvPicPr>
          <p:nvPr/>
        </p:nvPicPr>
        <p:blipFill>
          <a:blip r:embed="rId2"/>
          <a:srcRect t="22366" b="22366"/>
          <a:stretch>
            <a:fillRect/>
          </a:stretch>
        </p:blipFill>
        <p:spPr>
          <a:xfrm>
            <a:off x="589893" y="742950"/>
            <a:ext cx="822960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616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Last Emperor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Puyi</a:t>
            </a:r>
            <a:r>
              <a:rPr lang="en-US" dirty="0" smtClean="0"/>
              <a:t> was the last emperor</a:t>
            </a:r>
          </a:p>
          <a:p>
            <a:r>
              <a:rPr lang="en-US" dirty="0" smtClean="0"/>
              <a:t>October 10, 1911, a new central government, the Republic of China under Sun </a:t>
            </a:r>
            <a:r>
              <a:rPr lang="en-US" dirty="0" err="1" smtClean="0"/>
              <a:t>Yat-sen</a:t>
            </a:r>
            <a:r>
              <a:rPr lang="en-US" dirty="0" smtClean="0"/>
              <a:t> formed.</a:t>
            </a:r>
          </a:p>
          <a:p>
            <a:r>
              <a:rPr lang="en-US" smtClean="0"/>
              <a:t>Events followed that brought the end to the dynasties of China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88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Song Dynasty Program in Hangzhou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748" b="147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88202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Song Dynasty Program in Hangzhou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748" b="147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64388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776"/>
            <a:ext cx="8229600" cy="867861"/>
          </a:xfrm>
        </p:spPr>
        <p:txBody>
          <a:bodyPr>
            <a:noAutofit/>
          </a:bodyPr>
          <a:lstStyle/>
          <a:p>
            <a:r>
              <a:rPr lang="en-US" sz="2800" dirty="0"/>
              <a:t>Yuan (Mongols) (1279-1368 AD) (Magna </a:t>
            </a:r>
            <a:r>
              <a:rPr lang="en-US" sz="2800" dirty="0" err="1"/>
              <a:t>Carta</a:t>
            </a:r>
            <a:r>
              <a:rPr lang="en-US" sz="2800" dirty="0"/>
              <a:t>, Black Death, 100 year War, Cahokia, Aztec)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Mongol </a:t>
            </a:r>
            <a:r>
              <a:rPr lang="en-US" dirty="0" err="1" smtClean="0"/>
              <a:t>Khublai</a:t>
            </a:r>
            <a:r>
              <a:rPr lang="en-US" dirty="0" smtClean="0"/>
              <a:t> Khan conquers China: Pastoral people!</a:t>
            </a:r>
          </a:p>
          <a:p>
            <a:r>
              <a:rPr lang="en-US" dirty="0" smtClean="0"/>
              <a:t>•China more open to trade and travel (</a:t>
            </a:r>
            <a:r>
              <a:rPr lang="en-US" dirty="0" err="1" smtClean="0"/>
              <a:t>MarcoPolo</a:t>
            </a:r>
            <a:r>
              <a:rPr lang="en-US" dirty="0" smtClean="0"/>
              <a:t>)</a:t>
            </a:r>
          </a:p>
          <a:p>
            <a:r>
              <a:rPr lang="en-US" dirty="0" smtClean="0"/>
              <a:t>	Polo's travels created European desires to travel to China</a:t>
            </a:r>
          </a:p>
          <a:p>
            <a:r>
              <a:rPr lang="en-US" dirty="0" smtClean="0"/>
              <a:t>	More trade: Plague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14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9135" b="29135"/>
          <a:stretch>
            <a:fillRect/>
          </a:stretch>
        </p:blipFill>
        <p:spPr>
          <a:xfrm>
            <a:off x="457200" y="274638"/>
            <a:ext cx="8229600" cy="5851525"/>
          </a:xfrm>
        </p:spPr>
      </p:pic>
    </p:spTree>
    <p:extLst>
      <p:ext uri="{BB962C8B-B14F-4D97-AF65-F5344CB8AC3E}">
        <p14:creationId xmlns:p14="http://schemas.microsoft.com/office/powerpoint/2010/main" val="3456470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Kublai Khan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2"/>
          <a:srcRect t="28225" b="28225"/>
          <a:stretch>
            <a:fillRect/>
          </a:stretch>
        </p:blipFill>
        <p:spPr>
          <a:xfrm>
            <a:off x="457200" y="1600200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62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Marco Polo: Trusted by Kublai Kahn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4"/>
          <p:cNvPicPr>
            <a:picLocks noGrp="1" noChangeAspect="1"/>
          </p:cNvPicPr>
          <p:nvPr/>
        </p:nvPicPr>
        <p:blipFill>
          <a:blip r:embed="rId2"/>
          <a:srcRect t="25283" b="25283"/>
          <a:stretch>
            <a:fillRect/>
          </a:stretch>
        </p:blipFill>
        <p:spPr>
          <a:xfrm>
            <a:off x="457200" y="1194344"/>
            <a:ext cx="8229600" cy="580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86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570</Words>
  <Application>Microsoft Office PowerPoint</Application>
  <PresentationFormat>On-screen Show (4:3)</PresentationFormat>
  <Paragraphs>97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China’s Dynasties</vt:lpstr>
      <vt:lpstr>Song (969-1279AD) (Crusades, Inca)</vt:lpstr>
      <vt:lpstr>Song Dynasty</vt:lpstr>
      <vt:lpstr>Song Dynasty Program in Hangzhou</vt:lpstr>
      <vt:lpstr>Song Dynasty Program in Hangzhou</vt:lpstr>
      <vt:lpstr>Yuan (Mongols) (1279-1368 AD) (Magna Carta, Black Death, 100 year War, Cahokia, Aztec) </vt:lpstr>
      <vt:lpstr>PowerPoint Presentation</vt:lpstr>
      <vt:lpstr>Kublai Khan</vt:lpstr>
      <vt:lpstr>Marco Polo: Trusted by Kublai Kahn</vt:lpstr>
      <vt:lpstr>Marco Polo’s Travels</vt:lpstr>
      <vt:lpstr>Yuan Dynasty</vt:lpstr>
      <vt:lpstr>The Fall of the Yuan</vt:lpstr>
      <vt:lpstr>Ming (1368-1644 AD)</vt:lpstr>
      <vt:lpstr>PowerPoint Presentation</vt:lpstr>
      <vt:lpstr>Ming begin construction of the Forbidden City</vt:lpstr>
      <vt:lpstr>Forbidden City</vt:lpstr>
      <vt:lpstr>Ming Dynasty</vt:lpstr>
      <vt:lpstr>Emperor Zhu Di</vt:lpstr>
      <vt:lpstr>Zheng He: 1371-1435</vt:lpstr>
      <vt:lpstr>Zheng He / Columbus</vt:lpstr>
      <vt:lpstr>PowerPoint Presentation</vt:lpstr>
      <vt:lpstr>Qing (1644-1911AD)</vt:lpstr>
      <vt:lpstr>Qing</vt:lpstr>
      <vt:lpstr>Qing Dynasty</vt:lpstr>
      <vt:lpstr>Qing Dynasty</vt:lpstr>
      <vt:lpstr>Qing Dynasty</vt:lpstr>
      <vt:lpstr>Qing</vt:lpstr>
      <vt:lpstr>Qing</vt:lpstr>
      <vt:lpstr>Taiping Rebellion</vt:lpstr>
      <vt:lpstr>Boxer Rebellion</vt:lpstr>
      <vt:lpstr>20th Century </vt:lpstr>
      <vt:lpstr>Civil Unrest Begins</vt:lpstr>
      <vt:lpstr>The Last Emperor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China’s Dynasties</dc:title>
  <dc:creator>fjuzas</dc:creator>
  <cp:lastModifiedBy>HOME</cp:lastModifiedBy>
  <cp:revision>3</cp:revision>
  <dcterms:created xsi:type="dcterms:W3CDTF">2013-05-24T18:52:37Z</dcterms:created>
  <dcterms:modified xsi:type="dcterms:W3CDTF">2013-05-29T00:57:28Z</dcterms:modified>
</cp:coreProperties>
</file>